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1423" r:id="rId3"/>
    <p:sldId id="1389" r:id="rId4"/>
    <p:sldId id="1381" r:id="rId6"/>
    <p:sldId id="1390" r:id="rId7"/>
    <p:sldId id="1440" r:id="rId8"/>
    <p:sldId id="1447" r:id="rId9"/>
    <p:sldId id="1446" r:id="rId10"/>
    <p:sldId id="1403" r:id="rId11"/>
    <p:sldId id="1448" r:id="rId12"/>
    <p:sldId id="1450" r:id="rId13"/>
    <p:sldId id="1451" r:id="rId14"/>
    <p:sldId id="1452" r:id="rId15"/>
    <p:sldId id="1458" r:id="rId16"/>
    <p:sldId id="1436" r:id="rId17"/>
    <p:sldId id="1453" r:id="rId18"/>
    <p:sldId id="1405" r:id="rId19"/>
    <p:sldId id="1392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玉凤" initials="彭玉凤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5417"/>
    <a:srgbClr val="EE5219"/>
    <a:srgbClr val="034EA2"/>
    <a:srgbClr val="DE4236"/>
    <a:srgbClr val="BFBFBF"/>
    <a:srgbClr val="ED9993"/>
    <a:srgbClr val="ECB929"/>
    <a:srgbClr val="FBFBFB"/>
    <a:srgbClr val="F4F3EE"/>
    <a:srgbClr val="BFC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97" autoAdjust="0"/>
    <p:restoredTop sz="92717" autoAdjust="0"/>
  </p:normalViewPr>
  <p:slideViewPr>
    <p:cSldViewPr snapToGrid="0" showGuides="1">
      <p:cViewPr varScale="1">
        <p:scale>
          <a:sx n="63" d="100"/>
          <a:sy n="63" d="100"/>
        </p:scale>
        <p:origin x="67" y="235"/>
      </p:cViewPr>
      <p:guideLst>
        <p:guide pos="877"/>
        <p:guide pos="7285"/>
        <p:guide orient="horz" pos="4084"/>
        <p:guide orient="horz" pos="2197"/>
        <p:guide pos="432"/>
        <p:guide orient="horz" pos="466"/>
        <p:guide pos="67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8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883E70A7-50AA-4365-B83E-64A4DC3813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87713" y="251014"/>
            <a:ext cx="3089983" cy="503339"/>
          </a:xfrm>
        </p:spPr>
        <p:txBody>
          <a:bodyPr lIns="0" tIns="0" rIns="0" bIns="0"/>
          <a:lstStyle>
            <a:lvl1pPr>
              <a:defRPr sz="2970" b="1" i="0">
                <a:solidFill>
                  <a:srgbClr val="034EA2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9043" y="2472766"/>
            <a:ext cx="9953909" cy="1630820"/>
          </a:xfrm>
        </p:spPr>
        <p:txBody>
          <a:bodyPr lIns="0" tIns="0" rIns="0" bIns="0"/>
          <a:lstStyle>
            <a:lvl1pPr>
              <a:defRPr sz="198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3428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3428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42039" y="6607400"/>
            <a:ext cx="554182" cy="191269"/>
          </a:xfrm>
        </p:spPr>
        <p:txBody>
          <a:bodyPr lIns="0" tIns="0" rIns="0" bIns="0"/>
          <a:lstStyle>
            <a:lvl1pPr>
              <a:defRPr sz="99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7302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0" dirty="0"/>
            </a:fld>
            <a:r>
              <a:rPr spc="-20" dirty="0"/>
              <a:t>/20</a:t>
            </a:r>
            <a:endParaRPr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34116" y="2195640"/>
            <a:ext cx="7050525" cy="163585"/>
          </a:xfrm>
          <a:custGeom>
            <a:avLst/>
            <a:gdLst/>
            <a:ahLst/>
            <a:cxnLst/>
            <a:rect l="l" t="t" r="r" b="b"/>
            <a:pathLst>
              <a:path w="3557904" h="82550">
                <a:moveTo>
                  <a:pt x="3506851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3557651" y="82384"/>
                </a:lnTo>
                <a:lnTo>
                  <a:pt x="3557651" y="50800"/>
                </a:lnTo>
                <a:lnTo>
                  <a:pt x="3553643" y="31075"/>
                </a:lnTo>
                <a:lnTo>
                  <a:pt x="3542729" y="14922"/>
                </a:lnTo>
                <a:lnTo>
                  <a:pt x="3526576" y="4008"/>
                </a:lnTo>
                <a:lnTo>
                  <a:pt x="3506851" y="0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grpSp>
        <p:nvGrpSpPr>
          <p:cNvPr id="4" name="object 4"/>
          <p:cNvGrpSpPr/>
          <p:nvPr/>
        </p:nvGrpSpPr>
        <p:grpSpPr>
          <a:xfrm>
            <a:off x="2534116" y="2283679"/>
            <a:ext cx="7151193" cy="1114897"/>
            <a:chOff x="507618" y="1152412"/>
            <a:chExt cx="3608704" cy="562610"/>
          </a:xfrm>
          <a:solidFill>
            <a:srgbClr val="034EA2"/>
          </a:solidFill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8419" y="1613230"/>
              <a:ext cx="101600" cy="101600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219" y="1600530"/>
              <a:ext cx="3506837" cy="114300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5269" y="1158544"/>
              <a:ext cx="50800" cy="454685"/>
            </a:xfrm>
            <a:prstGeom prst="rect">
              <a:avLst/>
            </a:prstGeom>
            <a:grpFill/>
          </p:spPr>
        </p:pic>
        <p:sp>
          <p:nvSpPr>
            <p:cNvPr id="8" name="object 8"/>
            <p:cNvSpPr/>
            <p:nvPr/>
          </p:nvSpPr>
          <p:spPr>
            <a:xfrm>
              <a:off x="507618" y="1152412"/>
              <a:ext cx="3557904" cy="511809"/>
            </a:xfrm>
            <a:custGeom>
              <a:avLst/>
              <a:gdLst/>
              <a:ahLst/>
              <a:cxnLst/>
              <a:rect l="l" t="t" r="r" b="b"/>
              <a:pathLst>
                <a:path w="3557904" h="511810">
                  <a:moveTo>
                    <a:pt x="3557651" y="0"/>
                  </a:moveTo>
                  <a:lnTo>
                    <a:pt x="0" y="0"/>
                  </a:lnTo>
                  <a:lnTo>
                    <a:pt x="0" y="460818"/>
                  </a:lnTo>
                  <a:lnTo>
                    <a:pt x="4008" y="480542"/>
                  </a:lnTo>
                  <a:lnTo>
                    <a:pt x="14922" y="496695"/>
                  </a:lnTo>
                  <a:lnTo>
                    <a:pt x="31075" y="507610"/>
                  </a:lnTo>
                  <a:lnTo>
                    <a:pt x="50800" y="511618"/>
                  </a:lnTo>
                  <a:lnTo>
                    <a:pt x="3506851" y="511618"/>
                  </a:lnTo>
                  <a:lnTo>
                    <a:pt x="3526576" y="507610"/>
                  </a:lnTo>
                  <a:lnTo>
                    <a:pt x="3542729" y="496695"/>
                  </a:lnTo>
                  <a:lnTo>
                    <a:pt x="3553643" y="480542"/>
                  </a:lnTo>
                  <a:lnTo>
                    <a:pt x="3557651" y="460818"/>
                  </a:lnTo>
                  <a:lnTo>
                    <a:pt x="355765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3565"/>
            </a:p>
          </p:txBody>
        </p:sp>
        <p:sp>
          <p:nvSpPr>
            <p:cNvPr id="9" name="object 9"/>
            <p:cNvSpPr/>
            <p:nvPr/>
          </p:nvSpPr>
          <p:spPr>
            <a:xfrm>
              <a:off x="4065269" y="1196649"/>
              <a:ext cx="0" cy="436245"/>
            </a:xfrm>
            <a:custGeom>
              <a:avLst/>
              <a:gdLst/>
              <a:ahLst/>
              <a:cxnLst/>
              <a:rect l="l" t="t" r="r" b="b"/>
              <a:pathLst>
                <a:path h="436244">
                  <a:moveTo>
                    <a:pt x="0" y="435630"/>
                  </a:moveTo>
                  <a:lnTo>
                    <a:pt x="0" y="0"/>
                  </a:lnTo>
                </a:path>
              </a:pathLst>
            </a:custGeom>
            <a:grpFill/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sz="356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5269" y="11839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grpFill/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sz="3565"/>
            </a:p>
          </p:txBody>
        </p:sp>
        <p:sp>
          <p:nvSpPr>
            <p:cNvPr id="11" name="object 11"/>
            <p:cNvSpPr/>
            <p:nvPr/>
          </p:nvSpPr>
          <p:spPr>
            <a:xfrm>
              <a:off x="4065269" y="11712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grpFill/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sz="3565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5269" y="11585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grpFill/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sz="3565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735580" y="2489835"/>
            <a:ext cx="6568440" cy="511810"/>
          </a:xfrm>
          <a:prstGeom prst="rect">
            <a:avLst/>
          </a:prstGeom>
        </p:spPr>
        <p:txBody>
          <a:bodyPr vert="horz" wrap="square" lIns="0" tIns="25166" rIns="0" bIns="0" rtlCol="0">
            <a:spAutoFit/>
          </a:bodyPr>
          <a:lstStyle/>
          <a:p>
            <a:pPr marL="114300" marR="5080" indent="-101600" algn="ctr">
              <a:lnSpc>
                <a:spcPct val="100000"/>
              </a:lnSpc>
              <a:spcBef>
                <a:spcPts val="100"/>
              </a:spcBef>
            </a:pPr>
            <a:r>
              <a:rPr lang="zh-CN" sz="3170">
                <a:solidFill>
                  <a:schemeClr val="bg1"/>
                </a:solidFill>
                <a:latin typeface="Noto Sans CJK HK" panose="020B0500000000000000" charset="-120"/>
                <a:cs typeface="Noto Sans CJK HK" panose="020B0500000000000000" charset="-120"/>
              </a:rPr>
              <a:t>轻量化目标检测系统的设计与实现</a:t>
            </a:r>
            <a:endParaRPr lang="zh-CN" sz="3170">
              <a:solidFill>
                <a:schemeClr val="bg1"/>
              </a:solidFill>
              <a:latin typeface="Noto Sans CJK HK" panose="020B0500000000000000" charset="-120"/>
              <a:cs typeface="Noto Sans CJK HK" panose="020B0500000000000000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44198" y="3977212"/>
            <a:ext cx="1543994" cy="344170"/>
          </a:xfrm>
          <a:prstGeom prst="rect">
            <a:avLst/>
          </a:prstGeom>
        </p:spPr>
        <p:txBody>
          <a:bodyPr vert="horz" wrap="square" lIns="0" tIns="251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姓名</a:t>
            </a:r>
            <a:r>
              <a:rPr sz="2080" spc="45" dirty="0">
                <a:latin typeface="Arial" panose="020B0604020202020204"/>
                <a:cs typeface="Arial" panose="020B0604020202020204"/>
              </a:rPr>
              <a:t>: </a:t>
            </a:r>
            <a:r>
              <a:rPr lang="zh-CN" sz="2080" spc="45" dirty="0">
                <a:latin typeface="Arial" panose="020B0604020202020204"/>
                <a:cs typeface="Arial" panose="020B0604020202020204"/>
              </a:rPr>
              <a:t>薄劲阳</a:t>
            </a:r>
            <a:endParaRPr lang="zh-CN" sz="2080" spc="4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65017" y="3977212"/>
            <a:ext cx="2278869" cy="344170"/>
          </a:xfrm>
          <a:prstGeom prst="rect">
            <a:avLst/>
          </a:prstGeom>
        </p:spPr>
        <p:txBody>
          <a:bodyPr vert="horz" wrap="square" lIns="0" tIns="251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学号</a:t>
            </a:r>
            <a:r>
              <a:rPr sz="2080" spc="45" dirty="0">
                <a:latin typeface="Arial" panose="020B0604020202020204"/>
                <a:cs typeface="Arial" panose="020B0604020202020204"/>
              </a:rPr>
              <a:t>: </a:t>
            </a:r>
            <a:r>
              <a:rPr lang="en-US" sz="2080" spc="45" dirty="0">
                <a:latin typeface="Arial" panose="020B0604020202020204"/>
                <a:cs typeface="Arial" panose="020B0604020202020204"/>
              </a:rPr>
              <a:t>2020115025</a:t>
            </a:r>
            <a:endParaRPr lang="en-US" sz="2080" spc="4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34615" y="4545330"/>
            <a:ext cx="6441440" cy="1316990"/>
          </a:xfrm>
          <a:prstGeom prst="rect">
            <a:avLst/>
          </a:prstGeom>
        </p:spPr>
        <p:txBody>
          <a:bodyPr vert="horz" wrap="square" lIns="0" tIns="25166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tabLst>
                <a:tab pos="1152525" algn="l"/>
              </a:tabLst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专业</a:t>
            </a:r>
            <a:r>
              <a:rPr sz="2080" dirty="0">
                <a:latin typeface="Arial" panose="020B0604020202020204"/>
                <a:cs typeface="Arial" panose="020B0604020202020204"/>
              </a:rPr>
              <a:t>:</a:t>
            </a:r>
            <a:r>
              <a:rPr sz="2080" spc="95" dirty="0">
                <a:latin typeface="Arial" panose="020B0604020202020204"/>
                <a:cs typeface="Arial" panose="020B0604020202020204"/>
              </a:rPr>
              <a:t> </a:t>
            </a:r>
            <a:r>
              <a:rPr lang="zh-CN" sz="2080" spc="95" dirty="0">
                <a:latin typeface="Arial" panose="020B0604020202020204"/>
                <a:cs typeface="Arial" panose="020B0604020202020204"/>
              </a:rPr>
              <a:t>计算机科学与技术</a:t>
            </a:r>
            <a:r>
              <a:rPr lang="en-US" altLang="zh-CN" sz="2080" spc="95" dirty="0">
                <a:latin typeface="Arial" panose="020B0604020202020204"/>
                <a:cs typeface="Arial" panose="020B0604020202020204"/>
              </a:rPr>
              <a:t> </a:t>
            </a:r>
            <a:endParaRPr lang="en-US" altLang="zh-CN" sz="2080" spc="95" dirty="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tabLst>
                <a:tab pos="1152525" algn="l"/>
              </a:tabLst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导师</a:t>
            </a:r>
            <a:r>
              <a:rPr sz="2080" dirty="0">
                <a:latin typeface="Arial" panose="020B0604020202020204"/>
                <a:cs typeface="Arial" panose="020B0604020202020204"/>
              </a:rPr>
              <a:t>:</a:t>
            </a:r>
            <a:r>
              <a:rPr sz="2080" spc="95" dirty="0">
                <a:latin typeface="Arial" panose="020B0604020202020204"/>
                <a:cs typeface="Arial" panose="020B0604020202020204"/>
              </a:rPr>
              <a:t> </a:t>
            </a:r>
            <a:r>
              <a:rPr lang="zh-CN" sz="2080" spc="95" dirty="0">
                <a:latin typeface="Arial" panose="020B0604020202020204"/>
                <a:cs typeface="Arial" panose="020B0604020202020204"/>
              </a:rPr>
              <a:t>卜起荣</a:t>
            </a:r>
            <a:r>
              <a:rPr sz="2080" spc="20" dirty="0">
                <a:latin typeface="Noto Serif CJK JP" panose="02020400000000000000" charset="-122"/>
                <a:cs typeface="Noto Serif CJK JP" panose="02020400000000000000" charset="-122"/>
              </a:rPr>
              <a:t> </a:t>
            </a:r>
            <a:endParaRPr sz="2080">
              <a:latin typeface="Noto Serif CJK JP" panose="02020400000000000000" charset="-122"/>
              <a:cs typeface="Noto Serif CJK JP" panose="02020400000000000000" charset="-122"/>
            </a:endParaRPr>
          </a:p>
          <a:p>
            <a:pPr algn="ctr">
              <a:lnSpc>
                <a:spcPct val="120000"/>
              </a:lnSpc>
              <a:spcBef>
                <a:spcPts val="995"/>
              </a:spcBef>
              <a:spcAft>
                <a:spcPts val="0"/>
              </a:spcAft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答辩日期</a:t>
            </a:r>
            <a:r>
              <a:rPr sz="2080" spc="40" dirty="0">
                <a:latin typeface="Arial" panose="020B0604020202020204"/>
                <a:cs typeface="Arial" panose="020B0604020202020204"/>
              </a:rPr>
              <a:t>: </a:t>
            </a:r>
            <a:r>
              <a:rPr sz="2080" dirty="0">
                <a:latin typeface="Arial" panose="020B0604020202020204"/>
                <a:cs typeface="Arial" panose="020B0604020202020204"/>
              </a:rPr>
              <a:t>202</a:t>
            </a:r>
            <a:r>
              <a:rPr lang="en-US" sz="2080" dirty="0">
                <a:latin typeface="Arial" panose="020B0604020202020204"/>
                <a:cs typeface="Arial" panose="020B0604020202020204"/>
              </a:rPr>
              <a:t>4</a:t>
            </a:r>
            <a:r>
              <a:rPr sz="208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80" spc="5" dirty="0">
                <a:latin typeface="Noto Serif CJK JP" panose="02020400000000000000" charset="-122"/>
                <a:cs typeface="Noto Serif CJK JP" panose="02020400000000000000" charset="-122"/>
              </a:rPr>
              <a:t>年 </a:t>
            </a:r>
            <a:r>
              <a:rPr lang="en-US" sz="2080" dirty="0">
                <a:latin typeface="Arial" panose="020B0604020202020204"/>
                <a:cs typeface="Arial" panose="020B0604020202020204"/>
                <a:sym typeface="+mn-ea"/>
              </a:rPr>
              <a:t>5</a:t>
            </a:r>
            <a:r>
              <a:rPr sz="208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80" spc="5" dirty="0">
                <a:latin typeface="Noto Serif CJK JP" panose="02020400000000000000" charset="-122"/>
                <a:cs typeface="Noto Serif CJK JP" panose="02020400000000000000" charset="-122"/>
              </a:rPr>
              <a:t>月 </a:t>
            </a:r>
            <a:r>
              <a:rPr sz="2080" dirty="0">
                <a:latin typeface="Arial" panose="020B0604020202020204"/>
                <a:cs typeface="Arial" panose="020B0604020202020204"/>
                <a:sym typeface="+mn-ea"/>
              </a:rPr>
              <a:t>2</a:t>
            </a:r>
            <a:r>
              <a:rPr lang="en-US" sz="2080" dirty="0">
                <a:latin typeface="Arial" panose="020B0604020202020204"/>
                <a:cs typeface="Arial" panose="020B0604020202020204"/>
                <a:sym typeface="+mn-ea"/>
              </a:rPr>
              <a:t>1</a:t>
            </a:r>
            <a:r>
              <a:rPr sz="208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80" spc="-50" dirty="0">
                <a:latin typeface="Noto Serif CJK JP" panose="02020400000000000000" charset="-122"/>
                <a:cs typeface="Noto Serif CJK JP" panose="02020400000000000000" charset="-122"/>
              </a:rPr>
              <a:t>日</a:t>
            </a:r>
            <a:endParaRPr sz="2080">
              <a:latin typeface="Noto Serif CJK JP" panose="02020400000000000000" charset="-122"/>
              <a:cs typeface="Noto Serif CJK JP" panose="02020400000000000000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" y="370205"/>
            <a:ext cx="3796665" cy="101282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441579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  <a:sym typeface="+mn-ea"/>
              </a:rPr>
              <a:t>模型对比实验及结论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52688" y="1075622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实验结果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42035" y="1536065"/>
            <a:ext cx="150114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3065780"/>
            <a:ext cx="4227195" cy="3255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25" y="3041015"/>
            <a:ext cx="4203065" cy="3263900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286510" y="1980565"/>
          <a:ext cx="3862705" cy="1643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8465"/>
                <a:gridCol w="2174240"/>
              </a:tblGrid>
              <a:tr h="249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目标检测模型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FPS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平均值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24.325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YOLOv5-lite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53.106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YOLOv7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6.330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392555" y="1687830"/>
            <a:ext cx="381381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YOLOv5</a:t>
            </a:r>
            <a:r>
              <a:rPr lang="zh-CN" altLang="en-US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、</a:t>
            </a:r>
            <a:r>
              <a:rPr lang="en-US" altLang="zh-CN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YOLOv5-lite</a:t>
            </a:r>
            <a:r>
              <a:rPr lang="zh-CN" altLang="en-US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、</a:t>
            </a:r>
            <a:r>
              <a:rPr lang="en-US" altLang="zh-CN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YOLOv7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在</a:t>
            </a:r>
            <a:r>
              <a:rPr lang="en-US" altLang="zh-CN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PC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端的</a:t>
            </a:r>
            <a:r>
              <a:rPr lang="en-US" altLang="zh-CN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FPS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对比表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6661785" y="1980565"/>
          <a:ext cx="3862705" cy="998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8465"/>
                <a:gridCol w="2174240"/>
              </a:tblGrid>
              <a:tr h="249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目标检测模型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FPS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平均值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0.478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YOLOv5-lite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1.102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YOLOv7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0.477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626860" y="1687830"/>
            <a:ext cx="3932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YOLOv5</a:t>
            </a:r>
            <a:r>
              <a:rPr lang="zh-CN" altLang="en-US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、</a:t>
            </a:r>
            <a:r>
              <a:rPr lang="en-US" altLang="zh-CN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YOLOv5-lite</a:t>
            </a:r>
            <a:r>
              <a:rPr lang="zh-CN" altLang="en-US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、</a:t>
            </a:r>
            <a:r>
              <a:rPr lang="en-US" altLang="zh-CN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YOLOv7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在树莓派的</a:t>
            </a:r>
            <a:r>
              <a:rPr lang="en-US" altLang="zh-CN" sz="12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FPS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对比表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441579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  <a:sym typeface="+mn-ea"/>
              </a:rPr>
              <a:t>模型对比实验及结论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52688" y="1075622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实验结果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42035" y="1536065"/>
            <a:ext cx="150114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/>
          <p:nvPr/>
        </p:nvGraphicFramePr>
        <p:xfrm>
          <a:off x="781050" y="2641600"/>
          <a:ext cx="4813935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90"/>
                <a:gridCol w="2709545"/>
              </a:tblGrid>
              <a:tr h="502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charset="0"/>
                        </a:rPr>
                        <a:t>目标检测模型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参数量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Params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725885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YOLOv5-lite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1649853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YOLOv7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37622682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235075" y="2246630"/>
            <a:ext cx="3905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YOLOv5</a:t>
            </a:r>
            <a:r>
              <a:rPr lang="zh-CN" altLang="en-US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、</a:t>
            </a:r>
            <a:r>
              <a:rPr lang="en-US" altLang="zh-CN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YOLOv5-lite</a:t>
            </a:r>
            <a:r>
              <a:rPr lang="zh-CN" altLang="en-US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、</a:t>
            </a:r>
            <a:r>
              <a:rPr lang="en-US" altLang="zh-CN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YOLOv7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的参数量对比</a:t>
            </a:r>
            <a:endParaRPr lang="zh-CN" altLang="en-US" sz="1400"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6249670" y="2641600"/>
          <a:ext cx="4813935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90"/>
                <a:gridCol w="2709545"/>
              </a:tblGrid>
              <a:tr h="502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charset="0"/>
                        </a:rPr>
                        <a:t>目标检测模型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参数量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Params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28.6MB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YOLOv5-lite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6.2MB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YOLOv7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146.7MB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249670" y="2246630"/>
            <a:ext cx="4794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YOLOv5</a:t>
            </a:r>
            <a:r>
              <a:rPr lang="zh-CN" altLang="en-US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、</a:t>
            </a:r>
            <a:r>
              <a:rPr lang="en-US" altLang="zh-CN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YOLOv5-lite</a:t>
            </a:r>
            <a:r>
              <a:rPr lang="zh-CN" altLang="en-US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、</a:t>
            </a:r>
            <a:r>
              <a:rPr lang="en-US" altLang="zh-CN" sz="1400">
                <a:latin typeface="Times New Roman" panose="02020603050405020304" charset="0"/>
                <a:ea typeface="宋体" charset="0"/>
                <a:cs typeface="Times New Roman" panose="02020603050405020304" charset="0"/>
              </a:rPr>
              <a:t>YOLOv7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</a:rPr>
              <a:t>的模型占用内存大小对比</a:t>
            </a:r>
            <a:endParaRPr lang="zh-CN" altLang="en-US" sz="14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441579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  <a:sym typeface="+mn-ea"/>
              </a:rPr>
              <a:t>模型对比实验及结论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52688" y="1075622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实验结果分析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42035" y="1536065"/>
            <a:ext cx="193802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99490" y="1535430"/>
            <a:ext cx="563372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FPS</a:t>
            </a:r>
            <a:endParaRPr lang="en-US" altLang="zh-CN"/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PC</a:t>
            </a:r>
            <a:r>
              <a:rPr lang="zh-CN" altLang="en-US"/>
              <a:t>端：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YOLOv5-lite &gt; YOLOv5 &gt; YOLOv7</a:t>
            </a:r>
            <a:endParaRPr lang="en-US" altLang="zh-CN"/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树莓派：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YOLOv5-lite &gt; YOLOv5 ≈ YOLOv7</a:t>
            </a:r>
            <a:endParaRPr lang="en-US" altLang="zh-CN"/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参数量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Params</a:t>
            </a:r>
            <a:r>
              <a:rPr lang="zh-CN" altLang="en-US"/>
              <a:t>：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YOLOv5-lite &lt; YOLOv5 &lt; YOLOv7</a:t>
            </a:r>
            <a:endParaRPr lang="en-US" altLang="zh-CN"/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模型占用内存：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YOLOv5-lite &lt; YOLOv5 &lt; YOLOv7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2035" y="3348990"/>
            <a:ext cx="10194290" cy="2814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/>
                </a:solidFill>
              </a:rPr>
              <a:t>轻量化的四个原则</a:t>
            </a:r>
            <a:r>
              <a:rPr lang="zh-CN" altLang="en-US"/>
              <a:t>：Shufflenet v2论文</a:t>
            </a:r>
            <a:r>
              <a:rPr lang="zh-CN" altLang="en-US">
                <a:sym typeface="+mn-ea"/>
              </a:rPr>
              <a:t>从内存访问代价（Memory Access Cost，MAC）和GPU并行性的方向分析了网络应该怎么设计才能进一步减少运行时间</a:t>
            </a:r>
            <a:r>
              <a:rPr lang="zh-CN" altLang="en-US"/>
              <a:t>,减少存储器开销。</a:t>
            </a:r>
            <a:r>
              <a:rPr lang="zh-CN" altLang="en-US">
                <a:solidFill>
                  <a:schemeClr val="tx1"/>
                </a:solidFill>
              </a:rPr>
              <a:t>所以轻量化的思路就是要减少存储器的使用,增加网络的并行度</a:t>
            </a:r>
            <a:r>
              <a:rPr lang="zh-CN" altLang="en-US"/>
              <a:t>。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600" b="1">
                <a:solidFill>
                  <a:srgbClr val="F85417"/>
                </a:solidFill>
              </a:rPr>
              <a:t>同等通道大小下能够最小化内存访问量</a:t>
            </a:r>
            <a:r>
              <a:rPr lang="en-US" altLang="zh-CN" sz="1600"/>
              <a:t>,</a:t>
            </a:r>
            <a:r>
              <a:rPr lang="zh-CN" altLang="en-US" sz="1600"/>
              <a:t>即当输入通道数和输出通道数相同时，MAC最小;</a:t>
            </a:r>
            <a:endParaRPr lang="zh-CN" altLang="en-US" sz="160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600" b="1">
                <a:solidFill>
                  <a:srgbClr val="F85417"/>
                </a:solidFill>
              </a:rPr>
              <a:t>过度使用组卷积会提高</a:t>
            </a:r>
            <a:r>
              <a:rPr lang="en-US" altLang="zh-CN" sz="1600" b="1">
                <a:solidFill>
                  <a:srgbClr val="F85417"/>
                </a:solidFill>
              </a:rPr>
              <a:t>MAC</a:t>
            </a:r>
            <a:r>
              <a:rPr lang="zh-CN" altLang="en-US" sz="1600"/>
              <a:t>;</a:t>
            </a:r>
            <a:endParaRPr lang="zh-CN" altLang="en-US" sz="160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600" b="1">
                <a:solidFill>
                  <a:srgbClr val="F85417"/>
                </a:solidFill>
              </a:rPr>
              <a:t>网络过于碎片化(特别是多路)会降低并行度</a:t>
            </a:r>
            <a:r>
              <a:rPr lang="zh-CN" altLang="en-US" sz="1600"/>
              <a:t>;因为更多的分支需要更多的卷积核加载和同步操作。</a:t>
            </a:r>
            <a:endParaRPr lang="zh-CN" altLang="en-US" sz="160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600" b="1">
                <a:solidFill>
                  <a:srgbClr val="F85417"/>
                </a:solidFill>
              </a:rPr>
              <a:t>不能忽略元素级操作(比如Add操作)</a:t>
            </a:r>
            <a:r>
              <a:rPr lang="en-US" altLang="zh-CN" sz="1600"/>
              <a:t>;</a:t>
            </a:r>
            <a:endParaRPr lang="en-US" altLang="zh-CN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441579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  <a:sym typeface="+mn-ea"/>
              </a:rPr>
              <a:t>模型对比实验及结论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52688" y="1075622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实验结果分析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42035" y="1536065"/>
            <a:ext cx="193802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7" descr="Shuffle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1580515"/>
            <a:ext cx="7947660" cy="4065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117205" y="1400175"/>
            <a:ext cx="40595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YOLOv5-lite采用ShuffleNet</a:t>
            </a:r>
            <a:r>
              <a:rPr lang="en-US" altLang="zh-CN"/>
              <a:t> V2</a:t>
            </a:r>
            <a:r>
              <a:rPr lang="zh-CN" altLang="en-US"/>
              <a:t>作为Backbone的结构。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ShuffleNetV2采用了</a:t>
            </a:r>
            <a:r>
              <a:rPr lang="zh-CN" altLang="en-US" b="1">
                <a:solidFill>
                  <a:srgbClr val="EE5219"/>
                </a:solidFill>
              </a:rPr>
              <a:t>Channel Split通道分离操作</a:t>
            </a:r>
            <a:r>
              <a:rPr lang="zh-CN" altLang="en-US"/>
              <a:t>。Channel Split只是将通道分成两组，而不像Slice操作增加了通道数。这样ShuffleNet并没有因过量使用组卷积增加MAC。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此外最后</a:t>
            </a:r>
            <a:r>
              <a:rPr lang="zh-CN" altLang="en-US" b="1">
                <a:solidFill>
                  <a:srgbClr val="EE5219"/>
                </a:solidFill>
              </a:rPr>
              <a:t>使用concat操作</a:t>
            </a:r>
            <a:r>
              <a:rPr lang="zh-CN" altLang="en-US"/>
              <a:t>，而没有使用Tensor Add操作，这也提升了运行速度。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911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208467" y="1086807"/>
            <a:ext cx="32542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系统流程图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</a:rPr>
              <a:t>成果展示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39808" y="205012"/>
            <a:ext cx="1211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FOUR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pic>
        <p:nvPicPr>
          <p:cNvPr id="2" name="图片 52" descr="系统流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" y="1603375"/>
            <a:ext cx="4980305" cy="4504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103807" y="1086807"/>
            <a:ext cx="32542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功能模块图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6" name="图片 54" descr="功能模块图"/>
          <p:cNvPicPr>
            <a:picLocks noChangeAspect="1"/>
          </p:cNvPicPr>
          <p:nvPr/>
        </p:nvPicPr>
        <p:blipFill>
          <a:blip r:embed="rId4"/>
          <a:srcRect l="3551" t="3061" r="2483" b="2636"/>
          <a:stretch>
            <a:fillRect/>
          </a:stretch>
        </p:blipFill>
        <p:spPr>
          <a:xfrm>
            <a:off x="7231380" y="1547495"/>
            <a:ext cx="3929380" cy="43732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911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208467" y="1086807"/>
            <a:ext cx="32542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主界面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</a:rPr>
              <a:t>成果展示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39808" y="205012"/>
            <a:ext cx="1211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FOUR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3807" y="1086807"/>
            <a:ext cx="32542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检测展示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603375"/>
            <a:ext cx="4197985" cy="434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860" y="1547495"/>
            <a:ext cx="4039870" cy="440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6400961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9925" y="1184275"/>
            <a:ext cx="9712960" cy="443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b="1" dirty="0">
                <a:solidFill>
                  <a:srgbClr val="EE5219"/>
                </a:solidFill>
              </a:rPr>
              <a:t>本系统在树莓派上运行速度较慢</a:t>
            </a:r>
            <a:r>
              <a:rPr dirty="0">
                <a:solidFill>
                  <a:schemeClr val="dk1"/>
                </a:solidFill>
              </a:rPr>
              <a:t>。由于PyQt界面的使用，在树莓派这种资源有限的设备上运行，界面运行速度很慢。因此，如何构建轻量化的界面，或者远程连接树莓派运行目标检测模型，将检测结果返回给本地终端，需要后续的改进。</a:t>
            </a:r>
            <a:endParaRPr dirty="0">
              <a:solidFill>
                <a:schemeClr val="dk1"/>
              </a:solidFill>
            </a:endParaRPr>
          </a:p>
          <a:p>
            <a:pPr marL="342900" marR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b="1" dirty="0">
                <a:solidFill>
                  <a:srgbClr val="EE5219"/>
                </a:solidFill>
              </a:rPr>
              <a:t>本系统支持的模型较少，只适用YOLOv5、YOLOv5-lite、YOLOv7</a:t>
            </a:r>
            <a:r>
              <a:rPr dirty="0">
                <a:solidFill>
                  <a:schemeClr val="dk1"/>
                </a:solidFill>
              </a:rPr>
              <a:t>。对于其他目标检测模型，效果支持并不好。如何解决多种模型的选择，以及</a:t>
            </a:r>
            <a:r>
              <a:rPr lang="zh-CN" dirty="0">
                <a:solidFill>
                  <a:schemeClr val="dk1"/>
                </a:solidFill>
              </a:rPr>
              <a:t>针对</a:t>
            </a:r>
            <a:r>
              <a:rPr dirty="0">
                <a:solidFill>
                  <a:schemeClr val="dk1"/>
                </a:solidFill>
              </a:rPr>
              <a:t>不同模型</a:t>
            </a:r>
            <a:r>
              <a:rPr lang="zh-CN" dirty="0">
                <a:solidFill>
                  <a:schemeClr val="dk1"/>
                </a:solidFill>
              </a:rPr>
              <a:t>，编写对应的</a:t>
            </a:r>
            <a:r>
              <a:rPr dirty="0">
                <a:solidFill>
                  <a:schemeClr val="dk1"/>
                </a:solidFill>
              </a:rPr>
              <a:t>推理算法，有待后续的研究。</a:t>
            </a:r>
            <a:endParaRPr dirty="0">
              <a:solidFill>
                <a:schemeClr val="dk1"/>
              </a:solidFill>
            </a:endParaRPr>
          </a:p>
          <a:p>
            <a:pPr marL="342900" marR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b="1" dirty="0">
                <a:solidFill>
                  <a:srgbClr val="EE5219"/>
                </a:solidFill>
              </a:rPr>
              <a:t>本系统并没有做出算法创新，只是对现有模型的复现和应用</a:t>
            </a:r>
            <a:r>
              <a:rPr dirty="0">
                <a:solidFill>
                  <a:schemeClr val="dk1"/>
                </a:solidFill>
              </a:rPr>
              <a:t>。如何在现有模型的基础上，对模型进行改进，后续需要继续深入研究。</a:t>
            </a:r>
            <a:r>
              <a:rPr lang="zh-CN" altLang="en-US" dirty="0">
                <a:solidFill>
                  <a:schemeClr val="dk1"/>
                </a:solidFill>
              </a:rPr>
              <a:t>；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总结与展望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39808" y="205012"/>
            <a:ext cx="1211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FIVE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7159908" y="933453"/>
            <a:ext cx="4355816" cy="5448297"/>
          </a:xfrm>
          <a:custGeom>
            <a:avLst/>
            <a:gdLst>
              <a:gd name="connsiteX0" fmla="*/ 0 w 4355816"/>
              <a:gd name="connsiteY0" fmla="*/ 0 h 5448297"/>
              <a:gd name="connsiteX1" fmla="*/ 4355816 w 4355816"/>
              <a:gd name="connsiteY1" fmla="*/ 0 h 5448297"/>
              <a:gd name="connsiteX2" fmla="*/ 4355816 w 4355816"/>
              <a:gd name="connsiteY2" fmla="*/ 5448297 h 5448297"/>
              <a:gd name="connsiteX3" fmla="*/ 0 w 4355816"/>
              <a:gd name="connsiteY3" fmla="*/ 5448297 h 544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5816" h="5448297">
                <a:moveTo>
                  <a:pt x="0" y="0"/>
                </a:moveTo>
                <a:lnTo>
                  <a:pt x="4355816" y="0"/>
                </a:lnTo>
                <a:lnTo>
                  <a:pt x="4355816" y="5448297"/>
                </a:lnTo>
                <a:lnTo>
                  <a:pt x="0" y="5448297"/>
                </a:lnTo>
                <a:close/>
              </a:path>
            </a:pathLst>
          </a:custGeom>
        </p:spPr>
      </p:pic>
      <p:sp>
        <p:nvSpPr>
          <p:cNvPr id="36" name="矩形 35"/>
          <p:cNvSpPr/>
          <p:nvPr/>
        </p:nvSpPr>
        <p:spPr>
          <a:xfrm>
            <a:off x="624679" y="3699360"/>
            <a:ext cx="3642521" cy="153035"/>
          </a:xfrm>
          <a:prstGeom prst="rect">
            <a:avLst/>
          </a:prstGeom>
          <a:solidFill>
            <a:srgbClr val="034EA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7175" y="2738459"/>
            <a:ext cx="387798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25400" cap="rnd">
                  <a:noFill/>
                </a:ln>
                <a:solidFill>
                  <a:srgbClr val="0070C0"/>
                </a:solidFill>
                <a:latin typeface="+mj-ea"/>
                <a:ea typeface="+mj-ea"/>
              </a:rPr>
              <a:t>感谢观赏</a:t>
            </a:r>
            <a:endParaRPr lang="zh-CN" altLang="en-US" sz="7200" dirty="0">
              <a:ln w="25400" cap="rnd">
                <a:noFill/>
              </a:ln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8326" y="3902954"/>
            <a:ext cx="3877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500" dirty="0">
                <a:solidFill>
                  <a:schemeClr val="accent1">
                    <a:alpha val="74000"/>
                  </a:schemeClr>
                </a:solidFill>
                <a:latin typeface="思源黑体 CN Medium" panose="020B0600000000000000" pitchFamily="34" charset="-122"/>
              </a:rPr>
              <a:t>THANKS FOR WATCHING</a:t>
            </a:r>
            <a:endParaRPr lang="en-US" altLang="zh-CN" sz="1600" b="1" spc="500" dirty="0">
              <a:solidFill>
                <a:schemeClr val="accent1">
                  <a:alpha val="74000"/>
                </a:schemeClr>
              </a:solidFill>
              <a:latin typeface="思源黑体 CN Medium" panose="020B0600000000000000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46053" y="549275"/>
            <a:ext cx="9687135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939997" y="2046171"/>
            <a:ext cx="458610" cy="2590851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6939996" y="5972855"/>
            <a:ext cx="4593191" cy="408895"/>
          </a:xfrm>
          <a:prstGeom prst="roundRect">
            <a:avLst>
              <a:gd name="adj" fmla="val 54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76276" y="1147713"/>
            <a:ext cx="1038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</a:rPr>
              <a:t>REFUSE</a:t>
            </a:r>
            <a:endParaRPr lang="en-US" altLang="zh-CN" sz="1600" dirty="0">
              <a:solidFill>
                <a:schemeClr val="bg1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624840" y="387350"/>
            <a:ext cx="1038225" cy="338455"/>
          </a:xfrm>
          <a:prstGeom prst="roundRect">
            <a:avLst>
              <a:gd name="adj" fmla="val 21866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7166258" y="6025002"/>
            <a:ext cx="0" cy="307777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25809" y="1087940"/>
            <a:ext cx="1327244" cy="188728"/>
          </a:xfrm>
          <a:prstGeom prst="rect">
            <a:avLst/>
          </a:prstGeom>
          <a:solidFill>
            <a:srgbClr val="034EA2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89361" y="461472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ln w="38100" cap="rnd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5400" dirty="0">
              <a:ln w="38100" cap="rnd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矩形: 圆角 63"/>
          <p:cNvSpPr/>
          <p:nvPr/>
        </p:nvSpPr>
        <p:spPr>
          <a:xfrm>
            <a:off x="8456626" y="651677"/>
            <a:ext cx="3735374" cy="543172"/>
          </a:xfrm>
          <a:prstGeom prst="roundRect">
            <a:avLst>
              <a:gd name="adj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8738889" y="692431"/>
            <a:ext cx="248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600" dirty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400" spc="600" dirty="0">
              <a:ln w="1270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87755" y="2154555"/>
            <a:ext cx="36410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</a:rPr>
              <a:t>1.</a:t>
            </a:r>
            <a:r>
              <a:rPr lang="en-US" altLang="zh-CN" sz="3200"/>
              <a:t> </a:t>
            </a:r>
            <a:r>
              <a:rPr lang="zh-CN" altLang="en-US" sz="3200"/>
              <a:t>研究背</a:t>
            </a:r>
            <a:r>
              <a:rPr lang="zh-CN" altLang="en-US" sz="3200"/>
              <a:t>景及意义</a:t>
            </a:r>
            <a:endParaRPr lang="zh-CN" altLang="en-US" sz="3200"/>
          </a:p>
        </p:txBody>
      </p:sp>
      <p:sp>
        <p:nvSpPr>
          <p:cNvPr id="14" name="文本框 13"/>
          <p:cNvSpPr txBox="1"/>
          <p:nvPr/>
        </p:nvSpPr>
        <p:spPr>
          <a:xfrm>
            <a:off x="5873750" y="2154555"/>
            <a:ext cx="52666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>
                <a:solidFill>
                  <a:schemeClr val="accent1"/>
                </a:solidFill>
              </a:rPr>
              <a:t>2.</a:t>
            </a:r>
            <a:r>
              <a:rPr lang="en-US" altLang="zh-CN" sz="3200"/>
              <a:t> YOLO</a:t>
            </a:r>
            <a:r>
              <a:rPr lang="zh-CN" altLang="en-US" sz="3200">
                <a:sym typeface="+mn-ea"/>
              </a:rPr>
              <a:t>基本原理及网络架构</a:t>
            </a:r>
            <a:endParaRPr lang="en-US" altLang="zh-CN" sz="32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7755" y="3137535"/>
            <a:ext cx="44538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</a:rPr>
              <a:t>3.</a:t>
            </a:r>
            <a:r>
              <a:rPr lang="en-US" altLang="zh-CN" sz="3200"/>
              <a:t> </a:t>
            </a:r>
            <a:r>
              <a:rPr lang="zh-CN" altLang="en-US" sz="3200"/>
              <a:t>模型对比实验及结论</a:t>
            </a:r>
            <a:endParaRPr lang="zh-CN" altLang="en-US" sz="3200"/>
          </a:p>
        </p:txBody>
      </p:sp>
      <p:sp>
        <p:nvSpPr>
          <p:cNvPr id="19" name="文本框 18"/>
          <p:cNvSpPr txBox="1"/>
          <p:nvPr/>
        </p:nvSpPr>
        <p:spPr>
          <a:xfrm>
            <a:off x="5873750" y="3137535"/>
            <a:ext cx="24218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>
                <a:solidFill>
                  <a:schemeClr val="accent1"/>
                </a:solidFill>
              </a:rPr>
              <a:t>4.</a:t>
            </a:r>
            <a:r>
              <a:rPr lang="en-US" altLang="zh-CN" sz="3200"/>
              <a:t> </a:t>
            </a:r>
            <a:r>
              <a:rPr lang="zh-CN" altLang="en-US" sz="3200"/>
              <a:t>成果展示</a:t>
            </a:r>
            <a:endParaRPr lang="zh-CN" altLang="en-US" sz="320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87755" y="4120515"/>
            <a:ext cx="28282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>
                <a:solidFill>
                  <a:schemeClr val="accent1"/>
                </a:solidFill>
              </a:rPr>
              <a:t>5.</a:t>
            </a:r>
            <a:r>
              <a:rPr lang="en-US" altLang="zh-CN" sz="3200"/>
              <a:t> </a:t>
            </a:r>
            <a:r>
              <a:rPr lang="zh-CN" altLang="en-US" sz="3200"/>
              <a:t>总结与展望</a:t>
            </a:r>
            <a:endParaRPr lang="zh-CN" altLang="en-US" sz="32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332295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研究背景及意义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ONE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99745" y="1171273"/>
            <a:ext cx="9166860" cy="4515787"/>
            <a:chOff x="2593" y="1829"/>
            <a:chExt cx="14436" cy="7111"/>
          </a:xfrm>
        </p:grpSpPr>
        <p:grpSp>
          <p:nvGrpSpPr>
            <p:cNvPr id="56" name="组合 55"/>
            <p:cNvGrpSpPr/>
            <p:nvPr/>
          </p:nvGrpSpPr>
          <p:grpSpPr>
            <a:xfrm>
              <a:off x="2593" y="5476"/>
              <a:ext cx="5802" cy="3464"/>
              <a:chOff x="5271122" y="4128801"/>
              <a:chExt cx="3684566" cy="2199779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5409848" y="4128801"/>
                <a:ext cx="3545840" cy="1995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目标检测算法现状：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模型参数多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高计算复杂度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难以部署到嵌入式边缘设备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	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H="1">
                <a:off x="5271122" y="4189900"/>
                <a:ext cx="8255" cy="213868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5532029" y="6328359"/>
                <a:ext cx="36742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>
              <p:custDataLst>
                <p:tags r:id="rId1"/>
              </p:custDataLst>
            </p:nvPr>
          </p:nvSpPr>
          <p:spPr>
            <a:xfrm>
              <a:off x="2593" y="1829"/>
              <a:ext cx="140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题目：轻量化目标检测平台的设计与实现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93" y="2797"/>
              <a:ext cx="14436" cy="2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传统的目标检测算法通常要求较大的模型大小和高计算</a:t>
              </a:r>
              <a:endPara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zh-CN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复杂度，这会对计算和存储资源造成较大的负担。轻量</a:t>
              </a:r>
              <a:endPara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zh-CN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化目标检测算法通过优化网络结构、减少参数数量以及</a:t>
              </a:r>
              <a:endPara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zh-CN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采用高效的计算方式，可以大幅降低算法对资源的需求。</a:t>
              </a:r>
              <a:endPara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7" name="图片 6" descr="b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860" y="933450"/>
            <a:ext cx="3910330" cy="52139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550862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200" dirty="0">
                <a:solidFill>
                  <a:srgbClr val="232B38"/>
                </a:solidFill>
                <a:latin typeface="+mj-ea"/>
                <a:ea typeface="+mj-ea"/>
              </a:rPr>
              <a:t>YOLO</a:t>
            </a:r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</a:rPr>
              <a:t>基本原理及网络架构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TWO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18" descr="Yolo基本原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" y="1616075"/>
            <a:ext cx="7202170" cy="3186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391400" y="1572895"/>
            <a:ext cx="426974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将图片输入至网络模型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模型产生一个</a:t>
            </a:r>
            <a:r>
              <a:rPr lang="en-US" altLang="zh-CN"/>
              <a:t>tensor</a:t>
            </a:r>
            <a:r>
              <a:rPr lang="zh-CN" altLang="en-US"/>
              <a:t>张量，该张量包含了物体的空间位置和各个类别的概率。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执行后处理步骤，应用非极大值抑制（NMS）算法，去除多余的候选框，最终确定图像中物体的具体位置和类型。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302053" y="1025457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rgbClr val="0070C0"/>
                </a:solidFill>
              </a:rPr>
              <a:t>YOLO</a:t>
            </a:r>
            <a:r>
              <a:rPr lang="zh-CN" altLang="en-US" sz="2400" dirty="0">
                <a:solidFill>
                  <a:srgbClr val="0070C0"/>
                </a:solidFill>
              </a:rPr>
              <a:t>基本原理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91400" y="1485900"/>
            <a:ext cx="426974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550862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200" dirty="0">
                <a:solidFill>
                  <a:srgbClr val="232B38"/>
                </a:solidFill>
                <a:latin typeface="+mj-ea"/>
                <a:ea typeface="+mj-ea"/>
              </a:rPr>
              <a:t>YOLO</a:t>
            </a:r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</a:rPr>
              <a:t>基本原理及网络架构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TWO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2" descr="yolov5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" y="1345565"/>
            <a:ext cx="7184390" cy="40214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28255" y="1572895"/>
            <a:ext cx="426974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Backbone</a:t>
            </a:r>
            <a:r>
              <a:rPr lang="zh-CN" altLang="en-US"/>
              <a:t>结构：核心部分，负责从输入图像中提取关键特征。由Focus、CBL以及CSP组成。Focus模块负责对图像进行</a:t>
            </a:r>
            <a:r>
              <a:rPr lang="en-US" altLang="zh-CN"/>
              <a:t>Slice</a:t>
            </a:r>
            <a:r>
              <a:rPr lang="zh-CN" altLang="en-US"/>
              <a:t>切片操作，将高维图像转换为低维图像（会导致增加通道数）。CBL模块是由Conv卷积模块、BatchNorm归一化处理模块、Leaky ReLU激活函数模块组成。C</a:t>
            </a:r>
            <a:r>
              <a:rPr lang="en-US" altLang="zh-CN"/>
              <a:t>SP</a:t>
            </a:r>
            <a:r>
              <a:rPr lang="zh-CN" altLang="en-US"/>
              <a:t>由CBL、Res Unit、Conv构成。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38908" y="1025457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rgbClr val="0070C0"/>
                </a:solidFill>
              </a:rPr>
              <a:t>YOLOv5</a:t>
            </a:r>
            <a:r>
              <a:rPr lang="zh-CN" altLang="en-US" sz="2400" dirty="0">
                <a:solidFill>
                  <a:srgbClr val="0070C0"/>
                </a:solidFill>
              </a:rPr>
              <a:t>网络结构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628255" y="1485900"/>
            <a:ext cx="426974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24760" y="5367020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/>
              <a:t>YOLOv5</a:t>
            </a:r>
            <a:r>
              <a:rPr lang="zh-CN" altLang="en-US" sz="1600"/>
              <a:t>网络结构</a:t>
            </a:r>
            <a:endParaRPr lang="zh-CN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550862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200" dirty="0">
                <a:solidFill>
                  <a:srgbClr val="232B38"/>
                </a:solidFill>
                <a:latin typeface="+mj-ea"/>
                <a:ea typeface="+mj-ea"/>
              </a:rPr>
              <a:t>YOLO</a:t>
            </a:r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</a:rPr>
              <a:t>基本原理及网络架构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TWO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628255" y="1572895"/>
            <a:ext cx="42697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Backbone</a:t>
            </a:r>
            <a:r>
              <a:rPr lang="zh-CN" altLang="en-US"/>
              <a:t>结构：由</a:t>
            </a:r>
            <a:r>
              <a:rPr lang="en-US" altLang="zh-CN"/>
              <a:t>CBL</a:t>
            </a:r>
            <a:r>
              <a:rPr lang="zh-CN" altLang="en-US"/>
              <a:t>、</a:t>
            </a:r>
            <a:r>
              <a:rPr lang="en-US" altLang="zh-CN"/>
              <a:t>ShuffleNet</a:t>
            </a:r>
            <a:r>
              <a:rPr lang="zh-CN" altLang="en-US"/>
              <a:t>结构构成。相比于</a:t>
            </a:r>
            <a:r>
              <a:rPr lang="en-US" altLang="zh-CN"/>
              <a:t>YOLOv5</a:t>
            </a:r>
            <a:r>
              <a:rPr lang="zh-CN" altLang="en-US"/>
              <a:t>，去除了Focus层。另外在提取特征模块，使用ShuffleNet替代CSP模块。相比于CSP模块，ShuffleNet减少了缓存的使用。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38720" y="1025525"/>
            <a:ext cx="3291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rgbClr val="0070C0"/>
                </a:solidFill>
              </a:rPr>
              <a:t>YOLOv5-lite</a:t>
            </a:r>
            <a:r>
              <a:rPr lang="zh-CN" altLang="en-US" sz="2400" dirty="0">
                <a:solidFill>
                  <a:srgbClr val="0070C0"/>
                </a:solidFill>
              </a:rPr>
              <a:t>网络结构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628255" y="1485900"/>
            <a:ext cx="426974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24760" y="5367020"/>
            <a:ext cx="2113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/>
              <a:t>YOLOv5-lite</a:t>
            </a:r>
            <a:r>
              <a:rPr lang="zh-CN" altLang="en-US" sz="1600"/>
              <a:t>网络结构</a:t>
            </a:r>
            <a:endParaRPr lang="zh-CN" altLang="en-US" sz="1600"/>
          </a:p>
        </p:txBody>
      </p:sp>
      <p:pic>
        <p:nvPicPr>
          <p:cNvPr id="6" name="图片 27" descr="yolov5-li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616710"/>
            <a:ext cx="7196455" cy="3718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550862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200" dirty="0">
                <a:solidFill>
                  <a:srgbClr val="232B38"/>
                </a:solidFill>
                <a:latin typeface="+mj-ea"/>
                <a:ea typeface="+mj-ea"/>
              </a:rPr>
              <a:t>YOLO</a:t>
            </a:r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</a:rPr>
              <a:t>基本原理及网络架构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TWO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628255" y="1572895"/>
            <a:ext cx="426974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Backbone</a:t>
            </a:r>
            <a:r>
              <a:rPr lang="zh-CN" altLang="en-US"/>
              <a:t>结构：</a:t>
            </a:r>
            <a:r>
              <a:rPr lang="zh-CN" altLang="en-US">
                <a:sym typeface="+mn-ea"/>
              </a:rPr>
              <a:t>YOLOv7的Backbone结构由CBS、ELAN、</a:t>
            </a:r>
            <a:r>
              <a:rPr lang="en-US" altLang="zh-CN">
                <a:sym typeface="+mn-ea"/>
              </a:rPr>
              <a:t>MP1</a:t>
            </a:r>
            <a:r>
              <a:rPr lang="zh-CN" altLang="en-US">
                <a:sym typeface="+mn-ea"/>
              </a:rPr>
              <a:t>模块组成。</a:t>
            </a:r>
            <a:r>
              <a:rPr lang="en-US" altLang="zh-CN">
                <a:sym typeface="+mn-ea"/>
              </a:rPr>
              <a:t>CBS</a:t>
            </a:r>
            <a:r>
              <a:rPr lang="zh-CN" altLang="en-US">
                <a:sym typeface="+mn-ea"/>
              </a:rPr>
              <a:t>模块由</a:t>
            </a:r>
            <a:r>
              <a:rPr lang="en-US" altLang="zh-CN">
                <a:sym typeface="+mn-ea"/>
              </a:rPr>
              <a:t>Conv</a:t>
            </a:r>
            <a:r>
              <a:rPr lang="zh-CN" altLang="en-US">
                <a:sym typeface="+mn-ea"/>
              </a:rPr>
              <a:t>卷积层、</a:t>
            </a:r>
            <a:r>
              <a:rPr lang="en-US" altLang="zh-CN">
                <a:sym typeface="+mn-ea"/>
              </a:rPr>
              <a:t>BatchNorm</a:t>
            </a:r>
            <a:r>
              <a:rPr lang="zh-CN" altLang="en-US">
                <a:sym typeface="+mn-ea"/>
              </a:rPr>
              <a:t>归一化层、</a:t>
            </a:r>
            <a:r>
              <a:rPr lang="en-US" altLang="zh-CN">
                <a:sym typeface="+mn-ea"/>
              </a:rPr>
              <a:t>SiLU</a:t>
            </a:r>
            <a:r>
              <a:rPr lang="zh-CN" altLang="en-US">
                <a:sym typeface="+mn-ea"/>
              </a:rPr>
              <a:t>激活函数。</a:t>
            </a:r>
            <a:r>
              <a:rPr lang="en-US" altLang="zh-CN">
                <a:sym typeface="+mn-ea"/>
              </a:rPr>
              <a:t>ELAN</a:t>
            </a:r>
            <a:r>
              <a:rPr lang="zh-CN" altLang="en-US">
                <a:sym typeface="+mn-ea"/>
              </a:rPr>
              <a:t>则是由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个连续的</a:t>
            </a:r>
            <a:r>
              <a:rPr lang="en-US" altLang="zh-CN">
                <a:sym typeface="+mn-ea"/>
              </a:rPr>
              <a:t>CBS</a:t>
            </a:r>
            <a:r>
              <a:rPr lang="zh-CN" altLang="en-US">
                <a:sym typeface="+mn-ea"/>
              </a:rPr>
              <a:t>模块组成。</a:t>
            </a:r>
            <a:r>
              <a:rPr lang="en-US" altLang="zh-CN">
                <a:sym typeface="+mn-ea"/>
              </a:rPr>
              <a:t>MP1</a:t>
            </a:r>
            <a:r>
              <a:rPr lang="zh-CN" altLang="en-US">
                <a:sym typeface="+mn-ea"/>
              </a:rPr>
              <a:t>是负责最大池化的模块。模块中存在大量并行的网络结构。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38908" y="1025457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rgbClr val="0070C0"/>
                </a:solidFill>
              </a:rPr>
              <a:t>YOLOv7</a:t>
            </a:r>
            <a:r>
              <a:rPr lang="zh-CN" altLang="en-US" sz="2400" dirty="0">
                <a:solidFill>
                  <a:srgbClr val="0070C0"/>
                </a:solidFill>
              </a:rPr>
              <a:t>网络结构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628255" y="1485900"/>
            <a:ext cx="426974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24760" y="5367020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/>
              <a:t>YOLOv7</a:t>
            </a:r>
            <a:r>
              <a:rPr lang="zh-CN" altLang="en-US" sz="1600"/>
              <a:t>网络结构</a:t>
            </a:r>
            <a:endParaRPr lang="zh-CN" altLang="en-US" sz="1600"/>
          </a:p>
        </p:txBody>
      </p:sp>
      <p:pic>
        <p:nvPicPr>
          <p:cNvPr id="24" name="图片 24" descr="yolov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" y="1324610"/>
            <a:ext cx="7200900" cy="3964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441579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  <a:sym typeface="+mn-ea"/>
              </a:rPr>
              <a:t>模型对比实验及结论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52688" y="1075622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实验环境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42035" y="1536065"/>
            <a:ext cx="150114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86460" y="1619885"/>
            <a:ext cx="384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训练好的模型分别在PC端和树莓派上运行</a:t>
            </a:r>
            <a:endParaRPr lang="zh-CN" altLang="en-US" sz="1600"/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6087110" y="1496695"/>
            <a:ext cx="17145" cy="4382135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710233" y="1075622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实验数据集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799580" y="1536065"/>
            <a:ext cx="176149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637655" y="1619885"/>
            <a:ext cx="4043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训练数据集采用</a:t>
            </a:r>
            <a:r>
              <a:rPr lang="en-US" altLang="zh-CN" sz="1600"/>
              <a:t>Fruits detection</a:t>
            </a:r>
            <a:r>
              <a:rPr lang="zh-CN" altLang="en-US" sz="1600"/>
              <a:t>数据集，</a:t>
            </a:r>
            <a:endParaRPr lang="zh-CN" altLang="en-US" sz="160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测试数据选择了一段时长</a:t>
            </a:r>
            <a:r>
              <a:rPr lang="en-US" altLang="zh-CN" sz="1600"/>
              <a:t>58s</a:t>
            </a:r>
            <a:r>
              <a:rPr lang="zh-CN" altLang="en-US" sz="1600"/>
              <a:t>的水果视频。</a:t>
            </a:r>
            <a:endParaRPr lang="zh-CN" altLang="en-US" sz="160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2510" y="2827655"/>
            <a:ext cx="3486785" cy="2108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65" y="2668270"/>
            <a:ext cx="2312035" cy="25584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005060" y="498157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黑体" panose="02010609060101010101" charset="-122"/>
                <a:ea typeface="黑体" panose="02010609060101010101" charset="-122"/>
              </a:rPr>
              <a:t>水果视频</a:t>
            </a:r>
            <a:endParaRPr lang="zh-CN" altLang="en-US" sz="1000"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15" name="表格 14"/>
          <p:cNvGraphicFramePr/>
          <p:nvPr/>
        </p:nvGraphicFramePr>
        <p:xfrm>
          <a:off x="952500" y="2466340"/>
          <a:ext cx="3862705" cy="1643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8465"/>
                <a:gridCol w="2174240"/>
              </a:tblGrid>
              <a:tr h="249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配置环境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版本型号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操作系统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Ubuntu 22.04.4 LTS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语言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Python 3.8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CPU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AMD® Ryzen 9 7945hx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GPU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Nvidia GeForce RTX 4060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内存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16.0GB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952500" y="4598035"/>
          <a:ext cx="3862705" cy="1643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8465"/>
                <a:gridCol w="2174240"/>
              </a:tblGrid>
              <a:tr h="249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配置环境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版本型号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操作系统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Raspberry Pi OS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语言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Python 3.8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CPU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BCM2711 SoC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2700" cap="flat">
                      <a:solidFill>
                        <a:schemeClr val="bg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</a:rPr>
                        <a:t>内存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4GB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cap="flat">
                      <a:noFill/>
                    </a:lnR>
                    <a:lnT w="12700" cap="flat">
                      <a:solidFill>
                        <a:schemeClr val="bg2"/>
                      </a:solidFill>
                      <a:prstDash val="soli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2209165" y="2175510"/>
            <a:ext cx="11245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PC端平台配置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43125" y="4252595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树莓派平台配置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745" y="447675"/>
            <a:ext cx="441579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32B38"/>
                </a:solidFill>
                <a:latin typeface="+mj-ea"/>
                <a:ea typeface="+mj-ea"/>
                <a:sym typeface="+mn-ea"/>
              </a:rPr>
              <a:t>模型对比实验及结论</a:t>
            </a:r>
            <a:endParaRPr lang="zh-CN" altLang="en-US" sz="3200" dirty="0"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52688" y="1075622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评测指标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42035" y="1536065"/>
            <a:ext cx="1501140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86460" y="1704975"/>
                <a:ext cx="8437880" cy="3808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/>
                  <a:t>FPS</a:t>
                </a:r>
                <a:r>
                  <a:rPr lang="zh-CN" altLang="en-US" sz="2000"/>
                  <a:t>：表示模型网络在一秒钟内能够完成处理的图像张数。目标检测处理一张图片的时间，从图片处理处开始计时，到推理结束停止计时。</a:t>
                </a:r>
                <a:endParaRPr lang="zh-CN" altLang="en-US" sz="2000"/>
              </a:p>
              <a:p>
                <a:pPr lvl="1" indent="0" algn="l">
                  <a:lnSpc>
                    <a:spcPct val="2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𝐹𝑃𝑆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𝑝𝑟𝑜𝑐𝑒𝑠𝑠𝑖𝑛𝑔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𝑡𝑖𝑚𝑒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𝑝𝑒𝑟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𝑓𝑟𝑎𝑚𝑒</m:t>
                          </m:r>
                        </m:den>
                      </m:f>
                    </m:oMath>
                  </m:oMathPara>
                </a14:m>
                <a:endParaRPr lang="zh-CN" altLang="en-US" sz="2000"/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/>
                  <a:t>参数量Params</a:t>
                </a:r>
                <a:r>
                  <a:rPr lang="zh-CN" altLang="en-US" sz="2000"/>
                  <a:t>：表示网络结构的总参数量。参数量越多，模型越复杂。</a:t>
                </a:r>
                <a:endParaRPr lang="zh-CN" altLang="en-US" sz="2000"/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/>
                  <a:t>模型占用内存</a:t>
                </a:r>
                <a:r>
                  <a:rPr lang="zh-CN" altLang="en-US" sz="2000"/>
                  <a:t>：表明模型所占用的存储空间大小。</a:t>
                </a:r>
                <a:endParaRPr lang="zh-CN" altLang="en-US" sz="20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60" y="1704975"/>
                <a:ext cx="8437880" cy="38087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PP_MARK_KEY" val="b8f7fefb-1708-472f-9615-6b7503a6cfde"/>
  <p:tag name="COMMONDATA" val="eyJoZGlkIjoiYTc2ZGZiNzZiNDVlOGViOWVmM2JhOTY0NGJkNjUyYzgifQ=="/>
  <p:tag name="commondata" val="eyJoZGlkIjoiNjU2YjE3ZDVlOWU4MGU2NGEwM2ZlYTIxYWI0OGMxMGYifQ=="/>
</p:tagLst>
</file>

<file path=ppt/theme/theme1.xml><?xml version="1.0" encoding="utf-8"?>
<a:theme xmlns:a="http://schemas.openxmlformats.org/drawingml/2006/main" name="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Heavy"/>
        <a:ea typeface="思源黑体 CN Heavy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en-US" altLang="zh-CN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2826</Words>
  <Application>WPS 演示</Application>
  <PresentationFormat>宽屏</PresentationFormat>
  <Paragraphs>297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思源黑体 CN Light</vt:lpstr>
      <vt:lpstr>思源黑体 CN Bold</vt:lpstr>
      <vt:lpstr>Segoe UI Light</vt:lpstr>
      <vt:lpstr>思源黑体 CN Light</vt:lpstr>
      <vt:lpstr>阿里巴巴普惠体 B</vt:lpstr>
      <vt:lpstr>Arial</vt:lpstr>
      <vt:lpstr>思源黑体 CN Medium</vt:lpstr>
      <vt:lpstr>黑体</vt:lpstr>
      <vt:lpstr>Noto Sans CJK HK</vt:lpstr>
      <vt:lpstr>Noto Serif CJK JP</vt:lpstr>
      <vt:lpstr>思源黑体 CN Heavy</vt:lpstr>
      <vt:lpstr>微软雅黑</vt:lpstr>
      <vt:lpstr>宋体</vt:lpstr>
      <vt:lpstr>Arial Unicode MS</vt:lpstr>
      <vt:lpstr>文泉驿正黑</vt:lpstr>
      <vt:lpstr>Times New Roman</vt:lpstr>
      <vt:lpstr>Cambria Math</vt:lpstr>
      <vt:lpstr>文泉驿微米黑</vt:lpstr>
      <vt:lpstr>思源黑体 CN Medium</vt:lpstr>
      <vt:lpstr>仿宋</vt:lpstr>
      <vt:lpstr>51PPT模板网   www.51pptmoban.com</vt:lpstr>
      <vt:lpstr>轻量化目标检测系统的设计与实现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拒绝校园贷主题班会ppt模板</dc:title>
  <dc:creator>李立</dc:creator>
  <cp:keywords>P界达人</cp:keywords>
  <dc:description>www.51pptmoban.com</dc:description>
  <cp:lastModifiedBy>笨小孩</cp:lastModifiedBy>
  <cp:revision>8773</cp:revision>
  <dcterms:created xsi:type="dcterms:W3CDTF">2024-05-19T09:27:38Z</dcterms:created>
  <dcterms:modified xsi:type="dcterms:W3CDTF">2024-05-19T09:27:38Z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521233EC1C4A4132B6EBF11C260BDD50_13</vt:lpwstr>
  </property>
  <property fmtid="{D5CDD505-2E9C-101B-9397-08002B2CF9AE}" pid="3" name="KSOProductBuildVer">
    <vt:lpwstr>2052-11.1.0.11719</vt:lpwstr>
  </property>
</Properties>
</file>